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27.jpeg" ContentType="image/jpeg"/>
  <Override PartName="/ppt/media/image5.png" ContentType="image/png"/>
  <Override PartName="/ppt/media/image4.png" ContentType="image/png"/>
  <Override PartName="/ppt/media/image3.png" ContentType="image/png"/>
  <Override PartName="/ppt/media/image6.png" ContentType="image/png"/>
  <Override PartName="/ppt/media/image8.png" ContentType="image/png"/>
  <Override PartName="/ppt/media/image2.png" ContentType="image/png"/>
  <Override PartName="/ppt/media/image7.png" ContentType="image/png"/>
  <Override PartName="/ppt/media/image9.png" ContentType="image/png"/>
  <Override PartName="/ppt/media/image22.wmf" ContentType="image/x-wmf"/>
  <Override PartName="/ppt/media/image18.wmf" ContentType="image/x-wmf"/>
  <Override PartName="/ppt/media/image12.wmf" ContentType="image/x-wmf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7.png" ContentType="image/png"/>
  <Override PartName="/ppt/media/image1.jpeg" ContentType="image/jpeg"/>
  <Override PartName="/ppt/media/image16.png" ContentType="image/png"/>
  <Override PartName="/ppt/media/image10.png" ContentType="image/png"/>
  <Override PartName="/ppt/media/image11.png" ContentType="image/png"/>
  <Override PartName="/ppt/media/image13.png" ContentType="image/png"/>
  <Override PartName="/ppt/media/image14.png" ContentType="image/png"/>
  <Override PartName="/ppt/media/image15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Arial"/>
                <a:ea typeface="Arial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wmf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wmf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wmf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jpe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bfbfbf"/>
                </a:solidFill>
                <a:latin typeface="Arial"/>
                <a:ea typeface="Arial"/>
              </a:rPr>
              <a:t>Algoritma dan Pemrograman</a:t>
            </a:r>
            <a:br/>
            <a:r>
              <a:rPr b="1" lang="en-US" sz="6000" spc="-1" strike="noStrike">
                <a:solidFill>
                  <a:srgbClr val="ffffff"/>
                </a:solidFill>
                <a:latin typeface="Arial"/>
                <a:ea typeface="Arial"/>
              </a:rPr>
              <a:t>Function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ffff00"/>
                </a:solidFill>
                <a:latin typeface="Arial"/>
                <a:ea typeface="Arial"/>
              </a:rPr>
              <a:t>Aditya Pradana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Contoh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0" i="1" lang="en-US" sz="28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int pangkat2(int x);  //Header/deklarasi fungsi</a:t>
            </a:r>
            <a:endParaRPr b="0" lang="en-US" sz="2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90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90000"/>
              </a:lnSpc>
            </a:pPr>
            <a:r>
              <a:rPr b="0" i="1" lang="en-US" sz="28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main() {</a:t>
            </a:r>
            <a:endParaRPr b="0" lang="en-US" sz="2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90000"/>
              </a:lnSpc>
            </a:pPr>
            <a:r>
              <a:rPr b="0" i="1" lang="en-US" sz="28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</a:t>
            </a:r>
            <a:r>
              <a:rPr b="0" i="1" lang="en-US" sz="28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i="1" lang="en-US" sz="28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int n;</a:t>
            </a:r>
            <a:endParaRPr b="0" lang="en-US" sz="2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90000"/>
              </a:lnSpc>
            </a:pPr>
            <a:r>
              <a:rPr b="0" i="1" lang="en-US" sz="28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</a:t>
            </a:r>
            <a:r>
              <a:rPr b="0" i="1" lang="en-US" sz="28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i="1" lang="en-US" sz="28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cin &gt;&gt; n;</a:t>
            </a:r>
            <a:endParaRPr b="0" lang="en-US" sz="2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90000"/>
              </a:lnSpc>
            </a:pPr>
            <a:r>
              <a:rPr b="0" i="1" lang="en-US" sz="28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</a:t>
            </a:r>
            <a:r>
              <a:rPr b="0" i="1" lang="en-US" sz="28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i="1" lang="en-US" sz="28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cout &lt;&lt; pangkat2(n) &lt;&lt; endl;  //Testing fungsi</a:t>
            </a:r>
            <a:endParaRPr b="0" lang="en-US" sz="2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90000"/>
              </a:lnSpc>
            </a:pPr>
            <a:r>
              <a:rPr b="0" i="1" lang="en-US" sz="28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}</a:t>
            </a:r>
            <a:endParaRPr b="0" lang="en-US" sz="2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90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90000"/>
              </a:lnSpc>
            </a:pPr>
            <a:r>
              <a:rPr b="0" i="1" lang="en-US" sz="28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int pangkat2(int x) { </a:t>
            </a:r>
            <a:r>
              <a:rPr b="0" i="1" lang="en-US" sz="28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i="1" lang="en-US" sz="28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i="1" lang="en-US" sz="28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i="1" lang="en-US" sz="28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//definisi fungsi</a:t>
            </a:r>
            <a:endParaRPr b="0" lang="en-US" sz="2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90000"/>
              </a:lnSpc>
            </a:pPr>
            <a:r>
              <a:rPr b="0" i="1" lang="en-US" sz="28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</a:t>
            </a:r>
            <a:r>
              <a:rPr b="0" i="1" lang="en-US" sz="28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i="1" lang="en-US" sz="28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return (x * x);</a:t>
            </a:r>
            <a:endParaRPr b="0" lang="en-US" sz="2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90000"/>
              </a:lnSpc>
            </a:pPr>
            <a:r>
              <a:rPr b="0" i="1" lang="en-US" sz="28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}</a:t>
            </a:r>
            <a:endParaRPr b="0" lang="en-US" sz="2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Gambaran Pemanggilan Fungsi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2"/>
          <a:stretch/>
        </p:blipFill>
        <p:spPr>
          <a:xfrm>
            <a:off x="1464480" y="2768040"/>
            <a:ext cx="9262800" cy="2061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Fungsi Void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ff0000"/>
                </a:solidFill>
                <a:latin typeface="Calibri"/>
                <a:ea typeface="Arial"/>
              </a:rPr>
              <a:t>Procedure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 atau </a:t>
            </a:r>
            <a:r>
              <a:rPr b="1" lang="en-US" sz="2800" spc="-1" strike="noStrike">
                <a:solidFill>
                  <a:srgbClr val="ff0000"/>
                </a:solidFill>
                <a:latin typeface="Calibri"/>
                <a:ea typeface="Arial"/>
              </a:rPr>
              <a:t>subroutine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 pada bahasa lain diimplementasikan pada C++ dengan menjadikannya sebagai fungsi dengan menempatkan kata kunci void di depan nama procedure yang dibuat. </a:t>
            </a:r>
            <a:endParaRPr b="0" lang="en-US" sz="2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Tidak diperlukan adanya pengembalian nilai dari fungsi, sehingga perintah return tidak dimasukkan.</a:t>
            </a:r>
            <a:endParaRPr b="0" lang="en-US" sz="2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Penulisan Fungsi Void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void NamaFungsi(tipe1 par1, tipe2 par2 …) {</a:t>
            </a:r>
            <a:endParaRPr b="0" lang="en-US" sz="2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    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// kamus data local</a:t>
            </a:r>
            <a:endParaRPr b="0" lang="en-US" sz="2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	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………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.</a:t>
            </a:r>
            <a:endParaRPr b="0" lang="en-US" sz="2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    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// Isi Fungsi void</a:t>
            </a:r>
            <a:endParaRPr b="0" lang="en-US" sz="2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	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………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.</a:t>
            </a:r>
            <a:endParaRPr b="0" lang="en-US" sz="2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}</a:t>
            </a:r>
            <a:endParaRPr b="0" lang="en-US" sz="2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Pemanggilan</a:t>
            </a:r>
            <a:endParaRPr b="0" lang="en-US" sz="2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NamaFungsi(akt1, akt2, …..)</a:t>
            </a:r>
            <a:endParaRPr b="0" lang="en-US" sz="2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Passing by Value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72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Penulisan parameter di fungsi (parameter formal) dengan bentuk :</a:t>
            </a:r>
            <a:endParaRPr b="0" lang="en-US" sz="24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lvl="1" marL="864000" indent="-324000">
              <a:spcBef>
                <a:spcPts val="7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Tipe parameter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72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Yang dikirimkan ke fungsi adalah </a:t>
            </a:r>
            <a:r>
              <a:rPr b="1" lang="en-US" sz="2400" spc="-1" strike="noStrike">
                <a:solidFill>
                  <a:srgbClr val="ff0000"/>
                </a:solidFill>
                <a:latin typeface="Calibri"/>
                <a:ea typeface="Arial"/>
              </a:rPr>
              <a:t>nilai dari datanya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, </a:t>
            </a:r>
            <a:r>
              <a:rPr b="1" lang="en-US" sz="2400" spc="-1" strike="noStrike">
                <a:solidFill>
                  <a:srgbClr val="ff0000"/>
                </a:solidFill>
                <a:latin typeface="Calibri"/>
                <a:ea typeface="Arial"/>
              </a:rPr>
              <a:t>bukan alamat memori letak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dari datanya sehingga fungsi hanya bisa membaca nilai dari yang memanggil (</a:t>
            </a: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read only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).</a:t>
            </a:r>
            <a:endParaRPr b="0" lang="en-US" sz="24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marL="228600" indent="-228240">
              <a:lnSpc>
                <a:spcPct val="90000"/>
              </a:lnSpc>
              <a:spcBef>
                <a:spcPts val="72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Fungsi yang menerima kiriman nilai ini akan menyimpannya di alamat yang terpisah dari nilai aslinya (membuat salinan)</a:t>
            </a:r>
            <a:endParaRPr b="0" lang="en-US" sz="24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marL="228600" indent="-228240">
              <a:lnSpc>
                <a:spcPct val="90000"/>
              </a:lnSpc>
              <a:spcBef>
                <a:spcPts val="72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Perubahan nilai di fungsi tidak akan merubah nilai asli di bagian program yang memanggil walaupun namanya sama ataupun berbeda </a:t>
            </a:r>
            <a:endParaRPr b="0" lang="en-US" sz="24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marL="228600" indent="-228240">
              <a:lnSpc>
                <a:spcPct val="90000"/>
              </a:lnSpc>
              <a:spcBef>
                <a:spcPts val="72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Pengiriman nilai oleh pemanggil fungsi (Parameter aktual) bisa berupa konstanta, variable, dan ekspresi</a:t>
            </a:r>
            <a:endParaRPr b="0" lang="en-US" sz="2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Contoh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void cetakBintang(int baris, int kolom){</a:t>
            </a:r>
            <a:endParaRPr b="0" lang="en-US" sz="20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cout &lt;&lt; ”Pencetakan bintang : ” &lt;&lt; endl;</a:t>
            </a:r>
            <a:endParaRPr b="0" lang="en-US" sz="20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for (int i=1; i&lt;=baris; i++) {</a:t>
            </a:r>
            <a:endParaRPr b="0" lang="en-US" sz="20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for (int j=1; j&lt;=kolom; j++) {</a:t>
            </a:r>
            <a:endParaRPr b="0" lang="en-US" sz="20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cout &lt;&lt; " * "; }</a:t>
            </a:r>
            <a:endParaRPr b="0" lang="en-US" sz="20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cout &lt;&lt; endl;</a:t>
            </a:r>
            <a:endParaRPr b="0" lang="en-US" sz="20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}</a:t>
            </a:r>
            <a:endParaRPr b="0" lang="en-US" sz="20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}</a:t>
            </a:r>
            <a:endParaRPr b="0" lang="en-US" sz="20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main() {</a:t>
            </a:r>
            <a:endParaRPr b="0" lang="en-US" sz="20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int baris,kolom;</a:t>
            </a:r>
            <a:endParaRPr b="0" lang="en-US" sz="20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cout &lt;&lt; ”Banyak baris : ”; cin &gt;&gt; baris;   </a:t>
            </a:r>
            <a:endParaRPr b="0" lang="en-US" sz="20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cout &lt;&lt; ”Banyak kolom : ”; cin &gt;&gt; kolom;</a:t>
            </a:r>
            <a:endParaRPr b="0" lang="en-US" sz="20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cetakBintang(baris,kolom);   // pemanggilan</a:t>
            </a:r>
            <a:endParaRPr b="0" lang="en-US" sz="20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}</a:t>
            </a:r>
            <a:endParaRPr b="0" lang="en-US" sz="20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Ilustrasi Pemanggilan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5" name="Content Placeholder 14" descr=""/>
          <p:cNvPicPr/>
          <p:nvPr/>
        </p:nvPicPr>
        <p:blipFill>
          <a:blip r:embed="rId2"/>
          <a:srcRect l="0" t="0" r="0" b="24990"/>
          <a:stretch/>
        </p:blipFill>
        <p:spPr>
          <a:xfrm>
            <a:off x="1239480" y="2645640"/>
            <a:ext cx="9712080" cy="1811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Passing by Reference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Arial"/>
              </a:rPr>
              <a:t>Penulisan parameter di fungsi (parameter formal) dengan bentuk:</a:t>
            </a:r>
            <a:endParaRPr b="0" lang="en-US" sz="26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marL="399960" indent="57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i="1" lang="en-US" sz="2600" spc="-1" strike="noStrike">
                <a:solidFill>
                  <a:srgbClr val="000000"/>
                </a:solidFill>
                <a:latin typeface="Calibri"/>
                <a:ea typeface="Arial"/>
              </a:rPr>
              <a:t>tipe&amp;  parameter</a:t>
            </a:r>
            <a:endParaRPr b="0" lang="en-US" sz="26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marL="2286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Arial"/>
              </a:rPr>
              <a:t>Yang dikirimkan ke fungsi adalah </a:t>
            </a:r>
            <a:r>
              <a:rPr b="1" lang="en-US" sz="2600" spc="-1" strike="noStrike">
                <a:solidFill>
                  <a:srgbClr val="ff0000"/>
                </a:solidFill>
                <a:latin typeface="Calibri"/>
                <a:ea typeface="Arial"/>
              </a:rPr>
              <a:t>alamat letak dari datanya sekaligus dengan nilai dari datanya 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Arial"/>
              </a:rPr>
              <a:t>sehingga fungsi selain bisa  membaca nilai dari yang memanggil juga bisa menulis ke yang memanggil (read/write)</a:t>
            </a:r>
            <a:endParaRPr b="0" lang="en-US" sz="26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marL="2286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Arial"/>
              </a:rPr>
              <a:t>Fungsi yang menerima kiriman nilai ini akan menyimpannya di alamat yang sama dari nilai aslinya (membuat alias / sinonim)</a:t>
            </a:r>
            <a:endParaRPr b="0" lang="en-US" sz="26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Arial"/>
              </a:rPr>
              <a:t>Perubahan nilai di fungsi akan merubah nilai asli di bagian program yang memanggil walaupun namanya sama ataupun berbeda </a:t>
            </a:r>
            <a:endParaRPr b="0" lang="en-US" sz="26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Arial"/>
              </a:rPr>
              <a:t>Pengiriman nilai oleh pemanggil fungsi (Parameter aktual) hanya bisa berupa variable</a:t>
            </a:r>
            <a:endParaRPr b="0" lang="en-US" sz="26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Contoh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void swap(</a:t>
            </a:r>
            <a:r>
              <a:rPr b="1" lang="en-US" sz="2400" spc="-1" strike="noStrike">
                <a:solidFill>
                  <a:srgbClr val="ff0000"/>
                </a:solidFill>
                <a:latin typeface="Courier New"/>
                <a:ea typeface="Times New Roman"/>
              </a:rPr>
              <a:t>float&amp; x, float&amp; y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){</a:t>
            </a:r>
            <a:endParaRPr b="0" lang="en-US" sz="24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float temp = x;</a:t>
            </a:r>
            <a:endParaRPr b="0" lang="en-US" sz="24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x = y;</a:t>
            </a:r>
            <a:endParaRPr b="0" lang="en-US" sz="24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y = temp;</a:t>
            </a:r>
            <a:endParaRPr b="0" lang="en-US" sz="24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}</a:t>
            </a:r>
            <a:endParaRPr b="0" lang="en-US" sz="24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main() {     </a:t>
            </a:r>
            <a:endParaRPr b="0" lang="en-US" sz="24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float bil1 = 2, bil2 = 3;</a:t>
            </a:r>
            <a:endParaRPr b="0" lang="en-US" sz="24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cout &lt;&lt; bil1 &lt;&lt; ” , ” &lt;&lt; bil2 &lt;&lt; endl;   // 2   3</a:t>
            </a:r>
            <a:endParaRPr b="0" lang="en-US" sz="24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swap(bil1,bil2);   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// pemanggilan</a:t>
            </a:r>
            <a:endParaRPr b="0" lang="en-US" sz="24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cout &lt;&lt; ”Hasil Swap / Tukar : ”; </a:t>
            </a:r>
            <a:endParaRPr b="0" lang="en-US" sz="24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cout &lt;&lt; bil1 &lt;&lt; ” , ” &lt;&lt; bil2 &lt;&lt; endl;   // 3   2 </a:t>
            </a:r>
            <a:endParaRPr b="0" lang="en-US" sz="24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}</a:t>
            </a:r>
            <a:endParaRPr b="0" lang="en-US" sz="2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Ilustrasi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2" name="Content Placeholder 6" descr=""/>
          <p:cNvPicPr/>
          <p:nvPr/>
        </p:nvPicPr>
        <p:blipFill>
          <a:blip r:embed="rId2"/>
          <a:stretch/>
        </p:blipFill>
        <p:spPr>
          <a:xfrm>
            <a:off x="803160" y="2240280"/>
            <a:ext cx="10550160" cy="3401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Tujuan Umum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Mahasiswa mampu membuat program yang terstruktur dan modular menggunakan fungsi baik fungsi dengan pengembalian nilai ataupun fungsi void.</a:t>
            </a:r>
            <a:endParaRPr b="0" lang="en-US" sz="2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Mahasiswa mampu menggunakan dan membedakan passing by value dan passing by reference</a:t>
            </a:r>
            <a:endParaRPr b="0" lang="en-US" sz="2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Fungsi Boolean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Arial"/>
              </a:rPr>
              <a:t>Dalam beberapa situasi terkadang diperlukan suatu fungsi untuk mengevaluasi suatu kondisi apakah bernilai benar atau salah. </a:t>
            </a:r>
            <a:endParaRPr b="0" lang="en-US" sz="22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Arial"/>
              </a:rPr>
              <a:t>Jika fungsi bernilai true (benar) bernilai 1 dan jika bernilai false (salah) bernilai 0.</a:t>
            </a:r>
            <a:endParaRPr b="0" lang="en-US" sz="22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Arial"/>
              </a:rPr>
              <a:t>Bentuk umumnya :</a:t>
            </a:r>
            <a:endParaRPr b="0" lang="en-US" sz="22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marL="457200">
              <a:lnSpc>
                <a:spcPct val="90000"/>
              </a:lnSpc>
              <a:spcBef>
                <a:spcPts val="1001"/>
              </a:spcBef>
            </a:pPr>
            <a:r>
              <a:rPr b="0" i="1" lang="en-US" sz="2200" spc="-1" strike="noStrike">
                <a:solidFill>
                  <a:srgbClr val="000000"/>
                </a:solidFill>
                <a:latin typeface="Calibri"/>
                <a:ea typeface="Arial"/>
              </a:rPr>
              <a:t>int  namaFungsiBoolean (parameter..) {</a:t>
            </a:r>
            <a:endParaRPr b="0" lang="en-US" sz="22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marL="457200">
              <a:lnSpc>
                <a:spcPct val="90000"/>
              </a:lnSpc>
              <a:spcBef>
                <a:spcPts val="1001"/>
              </a:spcBef>
            </a:pPr>
            <a:r>
              <a:rPr b="0" i="1" lang="en-US" sz="2200" spc="-1" strike="noStrike">
                <a:solidFill>
                  <a:srgbClr val="000000"/>
                </a:solidFill>
                <a:latin typeface="Calibri"/>
                <a:ea typeface="Arial"/>
              </a:rPr>
              <a:t> </a:t>
            </a:r>
            <a:r>
              <a:rPr b="0" i="1" lang="en-US" sz="2200" spc="-1" strike="noStrike">
                <a:solidFill>
                  <a:srgbClr val="000000"/>
                </a:solidFill>
                <a:latin typeface="Calibri"/>
                <a:ea typeface="Arial"/>
              </a:rPr>
              <a:t>	</a:t>
            </a:r>
            <a:r>
              <a:rPr b="0" i="1" lang="en-US" sz="2200" spc="-1" strike="noStrike">
                <a:solidFill>
                  <a:srgbClr val="000000"/>
                </a:solidFill>
                <a:latin typeface="Calibri"/>
                <a:ea typeface="Arial"/>
              </a:rPr>
              <a:t>. . .</a:t>
            </a:r>
            <a:endParaRPr b="0" lang="en-US" sz="22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marL="457200">
              <a:lnSpc>
                <a:spcPct val="90000"/>
              </a:lnSpc>
              <a:spcBef>
                <a:spcPts val="1001"/>
              </a:spcBef>
            </a:pPr>
            <a:r>
              <a:rPr b="0" i="1" lang="en-US" sz="2200" spc="-1" strike="noStrike">
                <a:solidFill>
                  <a:srgbClr val="000000"/>
                </a:solidFill>
                <a:latin typeface="Calibri"/>
                <a:ea typeface="Arial"/>
              </a:rPr>
              <a:t> </a:t>
            </a:r>
            <a:r>
              <a:rPr b="0" i="1" lang="en-US" sz="2200" spc="-1" strike="noStrike">
                <a:solidFill>
                  <a:srgbClr val="000000"/>
                </a:solidFill>
                <a:latin typeface="Calibri"/>
                <a:ea typeface="Arial"/>
              </a:rPr>
              <a:t>	</a:t>
            </a:r>
            <a:r>
              <a:rPr b="0" i="1" lang="en-US" sz="2200" spc="-1" strike="noStrike">
                <a:solidFill>
                  <a:srgbClr val="000000"/>
                </a:solidFill>
                <a:latin typeface="Calibri"/>
                <a:ea typeface="Arial"/>
              </a:rPr>
              <a:t>return ( 1 / 0);</a:t>
            </a:r>
            <a:endParaRPr b="0" lang="en-US" sz="22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marL="457200">
              <a:lnSpc>
                <a:spcPct val="90000"/>
              </a:lnSpc>
              <a:spcBef>
                <a:spcPts val="1001"/>
              </a:spcBef>
            </a:pPr>
            <a:r>
              <a:rPr b="0" i="1" lang="en-US" sz="2200" spc="-1" strike="noStrike">
                <a:solidFill>
                  <a:srgbClr val="000000"/>
                </a:solidFill>
                <a:latin typeface="Calibri"/>
                <a:ea typeface="Arial"/>
              </a:rPr>
              <a:t>}</a:t>
            </a:r>
            <a:endParaRPr b="0" lang="en-US" sz="22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marL="457200">
              <a:lnSpc>
                <a:spcPct val="90000"/>
              </a:lnSpc>
              <a:spcBef>
                <a:spcPts val="1001"/>
              </a:spcBef>
            </a:pPr>
            <a:r>
              <a:rPr b="0" i="1" lang="en-US" sz="2200" spc="-1" strike="noStrike">
                <a:solidFill>
                  <a:srgbClr val="000000"/>
                </a:solidFill>
                <a:latin typeface="Calibri"/>
                <a:ea typeface="Arial"/>
              </a:rPr>
              <a:t> </a:t>
            </a:r>
            <a:endParaRPr b="0" lang="en-US" sz="22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Arial"/>
              </a:rPr>
              <a:t>Contoh : Fungsi untuk menentukan bilangan prima.</a:t>
            </a:r>
            <a:endParaRPr b="0" lang="en-US" sz="22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marL="800280">
              <a:lnSpc>
                <a:spcPct val="90000"/>
              </a:lnSpc>
              <a:spcBef>
                <a:spcPts val="499"/>
              </a:spcBef>
            </a:pPr>
            <a:r>
              <a:rPr b="1" i="1" lang="en-US" sz="2200" spc="-1" strike="noStrike">
                <a:solidFill>
                  <a:srgbClr val="000000"/>
                </a:solidFill>
                <a:latin typeface="Calibri"/>
                <a:ea typeface="Arial"/>
              </a:rPr>
              <a:t>    </a:t>
            </a:r>
            <a:r>
              <a:rPr b="1" i="1" lang="en-US" sz="2200" spc="-1" strike="noStrike">
                <a:solidFill>
                  <a:srgbClr val="000000"/>
                </a:solidFill>
                <a:latin typeface="Calibri"/>
                <a:ea typeface="Arial"/>
              </a:rPr>
              <a:t>if (isPrima(bilangan)) </a:t>
            </a:r>
            <a:endParaRPr b="0" lang="en-US" sz="22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marL="800280">
              <a:lnSpc>
                <a:spcPct val="90000"/>
              </a:lnSpc>
              <a:spcBef>
                <a:spcPts val="499"/>
              </a:spcBef>
            </a:pPr>
            <a:r>
              <a:rPr b="1" i="1" lang="en-US" sz="2200" spc="-1" strike="noStrike">
                <a:solidFill>
                  <a:srgbClr val="000000"/>
                </a:solidFill>
                <a:latin typeface="Calibri"/>
                <a:ea typeface="Arial"/>
              </a:rPr>
              <a:t>          </a:t>
            </a:r>
            <a:r>
              <a:rPr b="1" i="1" lang="en-US" sz="2200" spc="-1" strike="noStrike">
                <a:solidFill>
                  <a:srgbClr val="000000"/>
                </a:solidFill>
                <a:latin typeface="Calibri"/>
                <a:ea typeface="Arial"/>
              </a:rPr>
              <a:t>AKSI</a:t>
            </a:r>
            <a:endParaRPr b="0" lang="en-US" sz="22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Contoh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#include &lt;iostream&gt;</a:t>
            </a:r>
            <a:endParaRPr b="0" lang="en-US" sz="15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#include &lt;math.h&gt;</a:t>
            </a:r>
            <a:endParaRPr b="0" lang="en-US" sz="15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endParaRPr b="0" lang="en-US" sz="15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int isPrima(int bil){</a:t>
            </a:r>
            <a:endParaRPr b="0" lang="en-US" sz="15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</a:t>
            </a: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float sqrtBil = sqrt(float(bil));</a:t>
            </a:r>
            <a:endParaRPr b="0" lang="en-US" sz="15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</a:t>
            </a: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if (bil &lt; 2) return 0;   </a:t>
            </a: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// false</a:t>
            </a:r>
            <a:endParaRPr b="0" lang="en-US" sz="15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</a:t>
            </a: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if (bil == 2) return 1;</a:t>
            </a: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// true</a:t>
            </a:r>
            <a:endParaRPr b="0" lang="en-US" sz="15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</a:t>
            </a: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if (bil % 2 == 0) return 0;</a:t>
            </a: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// false</a:t>
            </a:r>
            <a:endParaRPr b="0" lang="en-US" sz="15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</a:t>
            </a: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for (int gjl=3; gjl &lt;= sqrtBil; gjl+=2) {</a:t>
            </a:r>
            <a:endParaRPr b="0" lang="en-US" sz="15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</a:t>
            </a: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if (bil % gjl == 0) return 0;  </a:t>
            </a: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//  false</a:t>
            </a:r>
            <a:endParaRPr b="0" lang="en-US" sz="15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</a:t>
            </a: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}</a:t>
            </a:r>
            <a:endParaRPr b="0" lang="en-US" sz="15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</a:t>
            </a: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return 1;</a:t>
            </a: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// true</a:t>
            </a:r>
            <a:endParaRPr b="0" lang="en-US" sz="15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}</a:t>
            </a:r>
            <a:endParaRPr b="0" lang="en-US" sz="15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main() {</a:t>
            </a:r>
            <a:endParaRPr b="0" lang="en-US" sz="15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</a:t>
            </a: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cout &lt;&lt; "Bilangan-bilangan prima" &lt;&lt; endl;</a:t>
            </a:r>
            <a:endParaRPr b="0" lang="en-US" sz="15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</a:t>
            </a: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for (int n=1; n &lt; 100; n++) {</a:t>
            </a:r>
            <a:endParaRPr b="0" lang="en-US" sz="15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</a:t>
            </a: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if (isPrima(n))</a:t>
            </a:r>
            <a:endParaRPr b="0" lang="en-US" sz="15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</a:t>
            </a: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cout &lt;&lt; n &lt;&lt; " " ;</a:t>
            </a:r>
            <a:endParaRPr b="0" lang="en-US" sz="15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</a:t>
            </a: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}</a:t>
            </a:r>
            <a:endParaRPr b="0" lang="en-US" sz="15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</a:t>
            </a: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cout &lt;&lt; endl;</a:t>
            </a:r>
            <a:endParaRPr b="0" lang="en-US" sz="15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9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}</a:t>
            </a:r>
            <a:endParaRPr b="0" lang="en-US" sz="15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Contoh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void inputData(float&amp; pjg, float&amp; lbr);</a:t>
            </a:r>
            <a:endParaRPr b="0" lang="en-US" sz="12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float hitungLuas(float pjg,float lbr);</a:t>
            </a:r>
            <a:endParaRPr b="0" lang="en-US" sz="12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void cariLuas(float pjg,float lbr, float&amp; hsl);</a:t>
            </a:r>
            <a:endParaRPr b="0" lang="en-US" sz="12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void cetakData(float pjg, float lbr, float hsl);</a:t>
            </a:r>
            <a:endParaRPr b="0" lang="en-US" sz="12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main() {</a:t>
            </a:r>
            <a:endParaRPr b="0" lang="en-US" sz="12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 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float panjang,lebar,luas;</a:t>
            </a:r>
            <a:endParaRPr b="0" lang="en-US" sz="12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 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inputData(panjang,lebar);</a:t>
            </a:r>
            <a:endParaRPr b="0" lang="en-US" sz="12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 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luas=hitungLuas(panjang,lebar);  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// panggil fungsi</a:t>
            </a:r>
            <a:endParaRPr b="0" lang="en-US" sz="12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 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cetakData(panjang,lebar,luas);     </a:t>
            </a:r>
            <a:endParaRPr b="0" lang="en-US" sz="12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 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cariLuas(panjang,lebar,luas);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  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// panggil void</a:t>
            </a:r>
            <a:endParaRPr b="0" lang="en-US" sz="12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cetakData(panjang,lebar,luas);</a:t>
            </a:r>
            <a:endParaRPr b="0" lang="en-US" sz="12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}</a:t>
            </a:r>
            <a:endParaRPr b="0" lang="en-US" sz="12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void inputData(float&amp; pjg, float&amp; lbr){</a:t>
            </a:r>
            <a:endParaRPr b="0" lang="en-US" sz="12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  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cout&lt;&lt;"Input Panjang = "; cin&gt;&gt;pjg;</a:t>
            </a:r>
            <a:endParaRPr b="0" lang="en-US" sz="12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  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cout&lt;&lt;"Input Lebar   = "; cin&gt;&gt;lbr;</a:t>
            </a:r>
            <a:endParaRPr b="0" lang="en-US" sz="12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}</a:t>
            </a:r>
            <a:endParaRPr b="0" lang="en-US" sz="12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float hitungLuas(float pjg,float lbr){        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// fungsi</a:t>
            </a:r>
            <a:endParaRPr b="0" lang="en-US" sz="12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  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return (pjg*lbr);</a:t>
            </a:r>
            <a:endParaRPr b="0" lang="en-US" sz="12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}</a:t>
            </a:r>
            <a:endParaRPr b="0" lang="en-US" sz="12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void cariLuas(float pjg,float lbr, float&amp; hsl){     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// void</a:t>
            </a:r>
            <a:endParaRPr b="0" lang="en-US" sz="12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   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hsl=pjg*lbr;</a:t>
            </a:r>
            <a:endParaRPr b="0" lang="en-US" sz="12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}</a:t>
            </a:r>
            <a:endParaRPr b="0" lang="en-US" sz="12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void cetakData(float pjg, float lbr, float hsl){</a:t>
            </a:r>
            <a:endParaRPr b="0" lang="en-US" sz="12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  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cout&lt;&lt;"Panjang = " &lt;&lt; pjg &lt;&lt;endl;</a:t>
            </a:r>
            <a:endParaRPr b="0" lang="en-US" sz="12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  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cout&lt;&lt;"Lebar   = " &lt;&lt; lbr &lt;&lt;endl;</a:t>
            </a:r>
            <a:endParaRPr b="0" lang="en-US" sz="12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   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cout&lt;&lt;"Luas    = " &lt;&lt; hsl &lt;&lt;endl;</a:t>
            </a:r>
            <a:endParaRPr b="0" lang="en-US" sz="12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ourier New"/>
                <a:ea typeface="Times New Roman"/>
              </a:rPr>
              <a:t>}</a:t>
            </a:r>
            <a:endParaRPr b="0" lang="en-US" sz="12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Any Questions?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2"/>
          <a:stretch/>
        </p:blipFill>
        <p:spPr>
          <a:xfrm>
            <a:off x="4107240" y="1826280"/>
            <a:ext cx="4351320" cy="4351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Pokok Bahasan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Pada bagian ini akan dibahas topik-topik tentang :</a:t>
            </a:r>
            <a:endParaRPr b="0" lang="en-US" sz="2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Fungsi User Defined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Fungsi void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Fungsi Boolean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Passing by value dan passing by reference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Dalam pembahasan diberikan contoh-contoh program yang relevan dengan model pengembangan program yang modular.</a:t>
            </a:r>
            <a:endParaRPr b="0" lang="en-US" sz="2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b="0" lang="en-US" sz="2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Pendahuluan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Fungsi adalah objek (</a:t>
            </a:r>
            <a:r>
              <a:rPr b="1" lang="en-US" sz="2400" spc="-1" strike="noStrike">
                <a:solidFill>
                  <a:srgbClr val="ff0000"/>
                </a:solidFill>
                <a:latin typeface="Calibri"/>
                <a:ea typeface="Arial"/>
              </a:rPr>
              <a:t>bagian program/rutin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) yang mengerjakan suatu tugas tertentu dan digunakan untuk </a:t>
            </a:r>
            <a:r>
              <a:rPr b="1" lang="en-US" sz="2400" spc="-1" strike="noStrike">
                <a:solidFill>
                  <a:srgbClr val="ff0000"/>
                </a:solidFill>
                <a:latin typeface="Calibri"/>
                <a:ea typeface="Arial"/>
              </a:rPr>
              <a:t>memodularkan  program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 dengan suatu </a:t>
            </a:r>
            <a:r>
              <a:rPr b="1" lang="en-US" sz="2400" spc="-1" strike="noStrike">
                <a:solidFill>
                  <a:srgbClr val="ff0000"/>
                </a:solidFill>
                <a:latin typeface="Calibri"/>
                <a:ea typeface="Arial"/>
              </a:rPr>
              <a:t>ciri mengembalikan suatu nilai (return value)</a:t>
            </a:r>
            <a:endParaRPr b="0" lang="en-US" sz="24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Fungsi dapat digunakan untuk menghindari penulisan yang sama yang ditulis berulang-ulang.</a:t>
            </a:r>
            <a:endParaRPr b="0" lang="en-US" sz="24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ff0000"/>
                </a:solidFill>
                <a:latin typeface="Calibri"/>
                <a:ea typeface="Arial"/>
              </a:rPr>
              <a:t>Semua variables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yang dideklarasikan </a:t>
            </a:r>
            <a:r>
              <a:rPr b="1" lang="en-US" sz="2400" spc="-1" strike="noStrike">
                <a:solidFill>
                  <a:srgbClr val="ff0000"/>
                </a:solidFill>
                <a:latin typeface="Calibri"/>
                <a:ea typeface="Arial"/>
              </a:rPr>
              <a:t>dalam fungsi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merupakan </a:t>
            </a:r>
            <a:r>
              <a:rPr b="1" lang="en-US" sz="2400" spc="-1" strike="noStrike">
                <a:solidFill>
                  <a:srgbClr val="ff0000"/>
                </a:solidFill>
                <a:latin typeface="Calibri"/>
                <a:ea typeface="Arial"/>
              </a:rPr>
              <a:t>variable lokal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, yang hanya diketahui dalam fungsi bersangkutan</a:t>
            </a:r>
            <a:endParaRPr b="0" lang="en-US" sz="24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Fungsi bisa memiliki </a:t>
            </a:r>
            <a:r>
              <a:rPr b="1" lang="en-US" sz="2400" spc="-1" strike="noStrike">
                <a:solidFill>
                  <a:srgbClr val="ff0000"/>
                </a:solidFill>
                <a:latin typeface="Calibri"/>
                <a:ea typeface="Arial"/>
              </a:rPr>
              <a:t>parameter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  yang menyediakan </a:t>
            </a:r>
            <a:r>
              <a:rPr b="1" lang="en-US" sz="2400" spc="-1" strike="noStrike">
                <a:solidFill>
                  <a:srgbClr val="ff0000"/>
                </a:solidFill>
                <a:latin typeface="Calibri"/>
                <a:ea typeface="Arial"/>
              </a:rPr>
              <a:t>komunikasi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 </a:t>
            </a:r>
            <a:r>
              <a:rPr b="1" lang="en-US" sz="2400" spc="-1" strike="noStrike">
                <a:solidFill>
                  <a:srgbClr val="ff0000"/>
                </a:solidFill>
                <a:latin typeface="Calibri"/>
                <a:ea typeface="Arial"/>
              </a:rPr>
              <a:t>antara fungsi dengan bagian  yang memanggil fungsi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tersebut (</a:t>
            </a:r>
            <a:r>
              <a:rPr b="1" lang="en-US" sz="2400" spc="-1" strike="noStrike">
                <a:solidFill>
                  <a:srgbClr val="ff0000"/>
                </a:solidFill>
                <a:latin typeface="Calibri"/>
                <a:ea typeface="Arial"/>
              </a:rPr>
              <a:t>Parameter formal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dan </a:t>
            </a:r>
            <a:r>
              <a:rPr b="1" lang="en-US" sz="2400" spc="-1" strike="noStrike">
                <a:solidFill>
                  <a:srgbClr val="ff0000"/>
                </a:solidFill>
                <a:latin typeface="Calibri"/>
                <a:ea typeface="Arial"/>
              </a:rPr>
              <a:t>Parameter aktual).</a:t>
            </a:r>
            <a:endParaRPr b="0" lang="en-US" sz="24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ff0000"/>
                </a:solidFill>
                <a:latin typeface="Calibri"/>
                <a:ea typeface="Arial"/>
              </a:rPr>
              <a:t>Parameters bersifat local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.</a:t>
            </a:r>
            <a:endParaRPr b="0" lang="en-US" sz="2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User Define Function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Berbagai macam fungsi yang disediakan oleh C++ (fungsi pustaka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/ </a:t>
            </a:r>
            <a:r>
              <a:rPr b="1" i="1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library function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) seperti INT_MAX yang didefinisikan dalam &lt;limits.h&gt; atau pow(x,y) dalam &lt;math.h&gt; dan banyak yang lain, masih belum cukup untuk menjadi alat bantu dalam  pengembangan program. </a:t>
            </a:r>
            <a:endParaRPr b="0" lang="en-US" sz="24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Oleh sebab itu maka programmer bisa membuat fungsi mereka sendiri yang disebut dengan </a:t>
            </a:r>
            <a:r>
              <a:rPr b="1" i="1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user defined function</a:t>
            </a:r>
            <a:endParaRPr b="0" lang="en-US" sz="2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Penulisan Fungsi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Bentuk umum penulisan fungsi yang didefinisikan pengguna:</a:t>
            </a:r>
            <a:endParaRPr b="0" lang="en-US" sz="2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marL="399960">
              <a:lnSpc>
                <a:spcPct val="90000"/>
              </a:lnSpc>
              <a:spcBef>
                <a:spcPts val="499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marL="399960">
              <a:lnSpc>
                <a:spcPct val="90000"/>
              </a:lnSpc>
              <a:spcBef>
                <a:spcPts val="499"/>
              </a:spcBef>
            </a:pP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TipeHasil namaFungsi(tipe1 par1, tipe2 par2 …) {</a:t>
            </a:r>
            <a:endParaRPr b="0" lang="en-US" sz="2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marL="399960">
              <a:lnSpc>
                <a:spcPct val="90000"/>
              </a:lnSpc>
              <a:spcBef>
                <a:spcPts val="499"/>
              </a:spcBef>
            </a:pP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    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// kamus data local</a:t>
            </a:r>
            <a:endParaRPr b="0" lang="en-US" sz="2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marL="399960">
              <a:lnSpc>
                <a:spcPct val="90000"/>
              </a:lnSpc>
              <a:spcBef>
                <a:spcPts val="499"/>
              </a:spcBef>
            </a:pP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 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	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………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.</a:t>
            </a:r>
            <a:endParaRPr b="0" lang="en-US" sz="2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marL="399960">
              <a:lnSpc>
                <a:spcPct val="90000"/>
              </a:lnSpc>
              <a:spcBef>
                <a:spcPts val="499"/>
              </a:spcBef>
            </a:pP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    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// Isi Fungsi</a:t>
            </a:r>
            <a:endParaRPr b="0" lang="en-US" sz="2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marL="399960">
              <a:lnSpc>
                <a:spcPct val="90000"/>
              </a:lnSpc>
              <a:spcBef>
                <a:spcPts val="499"/>
              </a:spcBef>
            </a:pP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    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return (hasil);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	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  // pengembalian hasil ke pemanggil</a:t>
            </a:r>
            <a:endParaRPr b="0" lang="en-US" sz="2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marL="399960">
              <a:lnSpc>
                <a:spcPct val="90000"/>
              </a:lnSpc>
              <a:spcBef>
                <a:spcPts val="499"/>
              </a:spcBef>
            </a:pP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}</a:t>
            </a:r>
            <a:endParaRPr b="0" lang="en-US" sz="2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Pemanggilan Fungsi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i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Pemanggilan :    </a:t>
            </a:r>
            <a:endParaRPr b="0" lang="en-US" sz="2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marL="399960">
              <a:lnSpc>
                <a:spcPct val="90000"/>
              </a:lnSpc>
              <a:spcBef>
                <a:spcPts val="499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hsl = namaFungsi (akt1, akt2 …)</a:t>
            </a:r>
            <a:endParaRPr b="0" lang="en-US" sz="2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marL="399960">
              <a:lnSpc>
                <a:spcPct val="90000"/>
              </a:lnSpc>
              <a:spcBef>
                <a:spcPts val="499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Atau</a:t>
            </a:r>
            <a:endParaRPr b="0" lang="en-US" sz="2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marL="399960">
              <a:lnSpc>
                <a:spcPct val="90000"/>
              </a:lnSpc>
              <a:spcBef>
                <a:spcPts val="499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cout&lt;&lt; namaFungsi (akt1, akt2 …)</a:t>
            </a:r>
            <a:endParaRPr b="0" lang="en-US" sz="2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marL="399960">
              <a:lnSpc>
                <a:spcPct val="90000"/>
              </a:lnSpc>
              <a:spcBef>
                <a:spcPts val="499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Antara </a:t>
            </a:r>
            <a:r>
              <a:rPr b="1" lang="en-US" sz="2800" spc="-1" strike="noStrike">
                <a:solidFill>
                  <a:srgbClr val="ff0000"/>
                </a:solidFill>
                <a:latin typeface="Calibri"/>
                <a:ea typeface="Arial"/>
              </a:rPr>
              <a:t>parameter aktual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(</a:t>
            </a:r>
            <a:r>
              <a:rPr b="1" lang="en-US" sz="2800" spc="-1" strike="noStrike">
                <a:solidFill>
                  <a:srgbClr val="ff0000"/>
                </a:solidFill>
                <a:latin typeface="Calibri"/>
                <a:ea typeface="Arial"/>
              </a:rPr>
              <a:t>yang ada di pemanggil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) dengan </a:t>
            </a:r>
            <a:r>
              <a:rPr b="1" lang="en-US" sz="2800" spc="-1" strike="noStrike">
                <a:solidFill>
                  <a:srgbClr val="ff0000"/>
                </a:solidFill>
                <a:latin typeface="Calibri"/>
                <a:ea typeface="Arial"/>
              </a:rPr>
              <a:t>parameter formal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(</a:t>
            </a:r>
            <a:r>
              <a:rPr b="1" lang="en-US" sz="2800" spc="-1" strike="noStrike">
                <a:solidFill>
                  <a:srgbClr val="ff0000"/>
                </a:solidFill>
                <a:latin typeface="Calibri"/>
                <a:ea typeface="Arial"/>
              </a:rPr>
              <a:t>yang ada di fungsi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) harus bersesuaian yaitu </a:t>
            </a:r>
            <a:r>
              <a:rPr b="1" lang="en-US" sz="2800" spc="-1" strike="noStrike">
                <a:solidFill>
                  <a:srgbClr val="ff0000"/>
                </a:solidFill>
                <a:latin typeface="Calibri"/>
                <a:ea typeface="Arial"/>
              </a:rPr>
              <a:t>memiliki tipe yang sama dan banyaknya juga sama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.</a:t>
            </a:r>
            <a:endParaRPr b="0" lang="en-US" sz="2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Deklarasi &amp; Pendefinisian Fungsi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Ada 2 model pendeklarasian dan pendefinisian fungsi yaitu :</a:t>
            </a:r>
            <a:endParaRPr b="0" lang="en-US" sz="2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Definisi lengkap dari fungsi diletakkan </a:t>
            </a:r>
            <a:r>
              <a:rPr b="1" lang="en-US" sz="2800" spc="-1" strike="noStrike">
                <a:solidFill>
                  <a:srgbClr val="ff0000"/>
                </a:solidFill>
                <a:latin typeface="Calibri"/>
                <a:ea typeface="Arial"/>
              </a:rPr>
              <a:t>diatas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 dari </a:t>
            </a:r>
            <a:r>
              <a:rPr b="1" lang="en-US" sz="2800" spc="-1" strike="noStrike">
                <a:solidFill>
                  <a:srgbClr val="ff0000"/>
                </a:solidFill>
                <a:latin typeface="Calibri"/>
                <a:ea typeface="Arial"/>
              </a:rPr>
              <a:t>main program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Meletakkan </a:t>
            </a:r>
            <a:r>
              <a:rPr b="1" lang="en-US" sz="2800" spc="-1" strike="noStrike">
                <a:solidFill>
                  <a:srgbClr val="ff0000"/>
                </a:solidFill>
                <a:latin typeface="Calibri"/>
                <a:ea typeface="Arial"/>
              </a:rPr>
              <a:t>header dari fungsi diatas main program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(deklarasi / protoype) dan </a:t>
            </a:r>
            <a:r>
              <a:rPr b="1" lang="en-US" sz="2800" spc="-1" strike="noStrike">
                <a:solidFill>
                  <a:srgbClr val="ff0000"/>
                </a:solidFill>
                <a:latin typeface="Calibri"/>
                <a:ea typeface="Arial"/>
              </a:rPr>
              <a:t>definisi lengkapnya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diletakkan </a:t>
            </a:r>
            <a:r>
              <a:rPr b="1" lang="en-US" sz="2800" spc="-1" strike="noStrike">
                <a:solidFill>
                  <a:srgbClr val="ff0000"/>
                </a:solidFill>
                <a:latin typeface="Calibri"/>
                <a:ea typeface="Arial"/>
              </a:rPr>
              <a:t>di bawah main program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Contoh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// Definisi Fungsi lengkap di atas main program</a:t>
            </a:r>
            <a:endParaRPr b="0" lang="en-US" sz="2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90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int pangkat2(int x){</a:t>
            </a:r>
            <a:endParaRPr b="0" lang="en-US" sz="2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</a:t>
            </a: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return (x * x);</a:t>
            </a:r>
            <a:endParaRPr b="0" lang="en-US" sz="2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}</a:t>
            </a:r>
            <a:endParaRPr b="0" lang="en-US" sz="2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90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main() {</a:t>
            </a:r>
            <a:endParaRPr b="0" lang="en-US" sz="2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</a:t>
            </a: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int n;</a:t>
            </a:r>
            <a:endParaRPr b="0" lang="en-US" sz="2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</a:t>
            </a: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cin &gt;&gt; n;</a:t>
            </a:r>
            <a:endParaRPr b="0" lang="en-US" sz="2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</a:t>
            </a: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cout &lt;&lt; pangkat2(n) &lt;&lt; endl; //Testing fungsi</a:t>
            </a:r>
            <a:endParaRPr b="0" lang="en-US" sz="2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}</a:t>
            </a:r>
            <a:endParaRPr b="0" lang="en-US" sz="2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</TotalTime>
  <Application>LibreOffice/6.0.7.3$Linux_X86_64 LibreOffice_project/00m0$Build-3</Applicat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2012-12-03T06:56:55Z</dcterms:created>
  <dc:creator/>
  <dc:description/>
  <dc:language>en-US</dc:language>
  <cp:lastModifiedBy/>
  <dcterms:modified xsi:type="dcterms:W3CDTF">2020-10-28T15:21:53Z</dcterms:modified>
  <cp:revision>5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Security">
    <vt:i4>0</vt:i4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2</vt:i4>
  </property>
  <property fmtid="{D5CDD505-2E9C-101B-9397-08002B2CF9AE}" pid="7" name="Notes">
    <vt:i4>2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</vt:i4>
  </property>
</Properties>
</file>